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412" r:id="rId3"/>
  </p:sldIdLst>
  <p:sldSz cx="12192000" cy="6858000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aan Elings" initials="CE" lastIdx="1" clrIdx="0">
    <p:extLst>
      <p:ext uri="{19B8F6BF-5375-455C-9EA6-DF929625EA0E}">
        <p15:presenceInfo xmlns:p15="http://schemas.microsoft.com/office/powerpoint/2012/main" userId="S::christiaan.elings@rhdhv.com::003d6d6d-2dd0-4057-9d7c-00ead8676600" providerId="AD"/>
      </p:ext>
    </p:extLst>
  </p:cmAuthor>
  <p:cmAuthor id="2" name="Vries, L.R.L. de (Luc) - DGB" initials="VLd(-D" lastIdx="1" clrIdx="1">
    <p:extLst>
      <p:ext uri="{19B8F6BF-5375-455C-9EA6-DF929625EA0E}">
        <p15:presenceInfo xmlns:p15="http://schemas.microsoft.com/office/powerpoint/2012/main" userId="Vries, L.R.L. de (Luc) - DG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0"/>
    <a:srgbClr val="EB6E19"/>
    <a:srgbClr val="25D5FF"/>
    <a:srgbClr val="00C7F6"/>
    <a:srgbClr val="FFFFFF"/>
    <a:srgbClr val="BF5711"/>
    <a:srgbClr val="8C3EC6"/>
    <a:srgbClr val="C1E6FF"/>
    <a:srgbClr val="9BECFF"/>
    <a:srgbClr val="B6D5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312" y="48"/>
      </p:cViewPr>
      <p:guideLst>
        <p:guide orient="horz" pos="272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502676"/>
          </a:xfrm>
          <a:prstGeom prst="rect">
            <a:avLst/>
          </a:prstGeom>
        </p:spPr>
        <p:txBody>
          <a:bodyPr vert="horz" lIns="96598" tIns="48300" rIns="96598" bIns="48300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2676"/>
          </a:xfrm>
          <a:prstGeom prst="rect">
            <a:avLst/>
          </a:prstGeom>
        </p:spPr>
        <p:txBody>
          <a:bodyPr vert="horz" lIns="96598" tIns="48300" rIns="96598" bIns="48300" rtlCol="0"/>
          <a:lstStyle>
            <a:lvl1pPr algn="r">
              <a:defRPr sz="1300"/>
            </a:lvl1pPr>
          </a:lstStyle>
          <a:p>
            <a:fld id="{49ADE62F-1DEB-4C58-BCE3-0971D6DDA4E9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1862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8" tIns="48300" rIns="96598" bIns="4830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6" y="4821506"/>
            <a:ext cx="5511800" cy="3944868"/>
          </a:xfrm>
          <a:prstGeom prst="rect">
            <a:avLst/>
          </a:prstGeom>
        </p:spPr>
        <p:txBody>
          <a:bodyPr vert="horz" lIns="96598" tIns="48300" rIns="96598" bIns="4830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6041"/>
            <a:ext cx="2985558" cy="502675"/>
          </a:xfrm>
          <a:prstGeom prst="rect">
            <a:avLst/>
          </a:prstGeom>
        </p:spPr>
        <p:txBody>
          <a:bodyPr vert="horz" lIns="96598" tIns="48300" rIns="96598" bIns="48300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8" y="9516041"/>
            <a:ext cx="2985558" cy="502675"/>
          </a:xfrm>
          <a:prstGeom prst="rect">
            <a:avLst/>
          </a:prstGeom>
        </p:spPr>
        <p:txBody>
          <a:bodyPr vert="horz" lIns="96598" tIns="48300" rIns="96598" bIns="48300" rtlCol="0" anchor="b"/>
          <a:lstStyle>
            <a:lvl1pPr algn="r">
              <a:defRPr sz="1300"/>
            </a:lvl1pPr>
          </a:lstStyle>
          <a:p>
            <a:fld id="{81A3367F-9915-4E9E-BA10-DFE29B7FCB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410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F2392-3723-5A4A-AC5F-6AF08A3F0D2E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74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34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90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76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56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869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048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26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08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275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332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202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D6F86-179F-4876-A31D-E0957320EFA8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651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2375E5-FA0E-43BF-906F-161121A12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08" y="1491497"/>
            <a:ext cx="11037383" cy="4662208"/>
          </a:xfrm>
        </p:spPr>
        <p:txBody>
          <a:bodyPr>
            <a:noAutofit/>
          </a:bodyPr>
          <a:lstStyle/>
          <a:p>
            <a:pPr marL="358775" indent="-358775">
              <a:lnSpc>
                <a:spcPct val="150000"/>
              </a:lnSpc>
              <a:spcAft>
                <a:spcPts val="800"/>
              </a:spcAft>
              <a:buNone/>
            </a:pPr>
            <a:r>
              <a:rPr lang="nl-NL" sz="2400" b="1" dirty="0">
                <a:solidFill>
                  <a:srgbClr val="EB6E19"/>
                </a:solidFill>
              </a:rPr>
              <a:t>Stellingen </a:t>
            </a:r>
            <a:endParaRPr lang="nl-NL" dirty="0"/>
          </a:p>
          <a:p>
            <a:pPr marL="358775" indent="-358775">
              <a:lnSpc>
                <a:spcPct val="150000"/>
              </a:lnSpc>
              <a:spcAft>
                <a:spcPts val="800"/>
              </a:spcAft>
              <a:buNone/>
            </a:pPr>
            <a:r>
              <a:rPr lang="nl-NL" dirty="0" smtClean="0">
                <a:solidFill>
                  <a:srgbClr val="009AC0"/>
                </a:solidFill>
              </a:rPr>
              <a:t> “</a:t>
            </a:r>
            <a:r>
              <a:rPr lang="nl-NL" dirty="0">
                <a:solidFill>
                  <a:srgbClr val="009AC0"/>
                </a:solidFill>
              </a:rPr>
              <a:t>Alleen met stevige ondersteuning van de overheid zijn de </a:t>
            </a:r>
            <a:r>
              <a:rPr lang="nl-NL" dirty="0" smtClean="0">
                <a:solidFill>
                  <a:srgbClr val="009AC0"/>
                </a:solidFill>
              </a:rPr>
              <a:t>klimaatdoelen tijdig </a:t>
            </a:r>
            <a:r>
              <a:rPr lang="nl-NL" dirty="0">
                <a:solidFill>
                  <a:srgbClr val="009AC0"/>
                </a:solidFill>
              </a:rPr>
              <a:t>te behalen” </a:t>
            </a:r>
            <a:r>
              <a:rPr lang="nl-NL" dirty="0" smtClean="0">
                <a:solidFill>
                  <a:srgbClr val="009AC0"/>
                </a:solidFill>
              </a:rPr>
              <a:t>(het </a:t>
            </a:r>
            <a:r>
              <a:rPr lang="nl-NL" dirty="0">
                <a:solidFill>
                  <a:srgbClr val="009AC0"/>
                </a:solidFill>
              </a:rPr>
              <a:t>bedrijfsleven kan het niet </a:t>
            </a:r>
            <a:r>
              <a:rPr lang="nl-NL" dirty="0" smtClean="0">
                <a:solidFill>
                  <a:srgbClr val="009AC0"/>
                </a:solidFill>
              </a:rPr>
              <a:t>alleen)”.</a:t>
            </a:r>
            <a:endParaRPr lang="nl-NL" dirty="0">
              <a:solidFill>
                <a:srgbClr val="009AC0"/>
              </a:solidFill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volgende richtingen </a:t>
            </a:r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worden daarbij verkend: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pPr lvl="0"/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Doen bedrijven genoeg, waar lopen ze tegenaan?</a:t>
            </a:r>
          </a:p>
          <a:p>
            <a:pPr lvl="0"/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Zijn de klimaatdoelen realistisch?</a:t>
            </a:r>
          </a:p>
          <a:p>
            <a:pPr lvl="0"/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Hoeveel zou de overheid moeten stimuleren?</a:t>
            </a:r>
          </a:p>
          <a:p>
            <a:pPr lvl="0"/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Wat moet de overheid aan de markt overlaten?</a:t>
            </a:r>
          </a:p>
          <a:p>
            <a:pPr lvl="0"/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Welke initiatieven zouden er gestart (of doorgezet) moeten worden?</a:t>
            </a:r>
          </a:p>
          <a:p>
            <a:pPr marL="358775" indent="-358775">
              <a:lnSpc>
                <a:spcPct val="107000"/>
              </a:lnSpc>
              <a:spcAft>
                <a:spcPts val="800"/>
              </a:spcAft>
              <a:buNone/>
            </a:pPr>
            <a:endParaRPr lang="nl-NL" sz="1800" i="1" dirty="0">
              <a:latin typeface="+mj-lt"/>
            </a:endParaRPr>
          </a:p>
          <a:p>
            <a:pPr marL="0" indent="0">
              <a:lnSpc>
                <a:spcPts val="21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nl-NL" sz="1800" i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813EF2E-D5A3-478C-B54D-13338ED6908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398821" y="4768710"/>
            <a:ext cx="115297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2800" dirty="0">
              <a:solidFill>
                <a:prstClr val="black"/>
              </a:solidFill>
            </a:endParaRPr>
          </a:p>
          <a:p>
            <a:pPr marL="266700" indent="-266700">
              <a:buFont typeface="Arial" panose="020B0604020202020204" pitchFamily="34" charset="0"/>
              <a:buChar char="•"/>
            </a:pPr>
            <a:endParaRPr lang="nl-NL" sz="2800" dirty="0">
              <a:solidFill>
                <a:prstClr val="black"/>
              </a:solidFill>
            </a:endParaRPr>
          </a:p>
          <a:p>
            <a:pPr marL="266700" indent="-266700">
              <a:buFont typeface="Arial" panose="020B0604020202020204" pitchFamily="34" charset="0"/>
              <a:buChar char="•"/>
            </a:pPr>
            <a:endParaRPr lang="nl-NL" sz="2800" dirty="0">
              <a:solidFill>
                <a:prstClr val="black"/>
              </a:solidFill>
            </a:endParaRPr>
          </a:p>
        </p:txBody>
      </p:sp>
      <p:sp>
        <p:nvSpPr>
          <p:cNvPr id="10" name="Titel 6">
            <a:extLst>
              <a:ext uri="{FF2B5EF4-FFF2-40B4-BE49-F238E27FC236}">
                <a16:creationId xmlns:a16="http://schemas.microsoft.com/office/drawing/2014/main" id="{952816B2-3D04-421A-B3B0-4A00B9963CB0}"/>
              </a:ext>
            </a:extLst>
          </p:cNvPr>
          <p:cNvSpPr txBox="1">
            <a:spLocks/>
          </p:cNvSpPr>
          <p:nvPr/>
        </p:nvSpPr>
        <p:spPr>
          <a:xfrm>
            <a:off x="398821" y="353085"/>
            <a:ext cx="9888172" cy="769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l-NL" sz="3600" b="1" i="1" dirty="0"/>
          </a:p>
        </p:txBody>
      </p:sp>
      <p:sp>
        <p:nvSpPr>
          <p:cNvPr id="8" name="Kader 7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18" name="Afbeelding 7">
            <a:extLst>
              <a:ext uri="{FF2B5EF4-FFF2-40B4-BE49-F238E27FC236}">
                <a16:creationId xmlns:a16="http://schemas.microsoft.com/office/drawing/2014/main" id="{3DD743BF-637D-4EC2-BFAA-D335A1B96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8149" y="515444"/>
            <a:ext cx="597745" cy="537971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  <p:sp>
        <p:nvSpPr>
          <p:cNvPr id="11" name="Titel 1">
            <a:extLst>
              <a:ext uri="{FF2B5EF4-FFF2-40B4-BE49-F238E27FC236}">
                <a16:creationId xmlns:a16="http://schemas.microsoft.com/office/drawing/2014/main" id="{BEC906DD-CD40-4230-AD3A-BA50C4FC3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308" y="517845"/>
            <a:ext cx="10018974" cy="1325563"/>
          </a:xfrm>
        </p:spPr>
        <p:txBody>
          <a:bodyPr>
            <a:normAutofit/>
          </a:bodyPr>
          <a:lstStyle/>
          <a:p>
            <a:pPr>
              <a:lnSpc>
                <a:spcPts val="2500"/>
              </a:lnSpc>
            </a:pPr>
            <a:r>
              <a:rPr lang="nl-NL" sz="2700" b="1" dirty="0" smtClean="0">
                <a:solidFill>
                  <a:srgbClr val="009AC0"/>
                </a:solidFill>
              </a:rPr>
              <a:t>Duurzame </a:t>
            </a:r>
            <a:r>
              <a:rPr lang="nl-NL" sz="2700" b="1" dirty="0">
                <a:solidFill>
                  <a:srgbClr val="009AC0"/>
                </a:solidFill>
              </a:rPr>
              <a:t>waarden</a:t>
            </a:r>
            <a:r>
              <a:rPr lang="nl-NL" sz="2700" b="1" dirty="0" smtClean="0">
                <a:solidFill>
                  <a:srgbClr val="009AC0"/>
                </a:solidFill>
              </a:rPr>
              <a:t>:</a:t>
            </a:r>
            <a:endParaRPr lang="nl-NL" sz="2700" i="1" dirty="0">
              <a:solidFill>
                <a:srgbClr val="EB6E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61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ustomProperties xmlns="http://www.documentaal.nl/CustomProperties"/>
</file>

<file path=customXml/itemProps1.xml><?xml version="1.0" encoding="utf-8"?>
<ds:datastoreItem xmlns:ds="http://schemas.openxmlformats.org/officeDocument/2006/customXml" ds:itemID="{36EC7234-F508-4A3E-A06C-1061971BE6DF}">
  <ds:schemaRefs>
    <ds:schemaRef ds:uri="http://www.documentaal.nl/Custom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Breedbeeld</PresentationFormat>
  <Paragraphs>12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Duurzame waarden:</vt:lpstr>
    </vt:vector>
  </TitlesOfParts>
  <Company>Rijksoverheid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Voll, M.A.S. (Margaret) - BSK</dc:creator>
  <cp:lastModifiedBy>Voll, M.A.S. (Margaret) - BSK</cp:lastModifiedBy>
  <cp:revision>489</cp:revision>
  <cp:lastPrinted>2020-10-28T15:02:26Z</cp:lastPrinted>
  <dcterms:created xsi:type="dcterms:W3CDTF">2019-07-02T10:23:53Z</dcterms:created>
  <dcterms:modified xsi:type="dcterms:W3CDTF">2020-12-09T10:26:04Z</dcterms:modified>
</cp:coreProperties>
</file>