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8" r:id="rId6"/>
    <p:sldId id="290" r:id="rId7"/>
    <p:sldId id="267" r:id="rId8"/>
    <p:sldId id="260" r:id="rId9"/>
    <p:sldId id="259" r:id="rId10"/>
    <p:sldId id="292" r:id="rId11"/>
    <p:sldId id="293" r:id="rId12"/>
    <p:sldId id="295" r:id="rId13"/>
    <p:sldId id="261" r:id="rId14"/>
    <p:sldId id="296" r:id="rId15"/>
    <p:sldId id="289" r:id="rId16"/>
    <p:sldId id="264" r:id="rId17"/>
    <p:sldId id="294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k van der Veen" initials="EvdV" lastIdx="2" clrIdx="0">
    <p:extLst>
      <p:ext uri="{19B8F6BF-5375-455C-9EA6-DF929625EA0E}">
        <p15:presenceInfo xmlns:p15="http://schemas.microsoft.com/office/powerpoint/2012/main" userId="S::Erik.vanderVeen@atosborne.nl::d6dd3bf2-b6a6-471d-8ff3-54a18581b56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B0B"/>
    <a:srgbClr val="ED5B0B"/>
    <a:srgbClr val="EC6823"/>
    <a:srgbClr val="009AC0"/>
    <a:srgbClr val="ED6827"/>
    <a:srgbClr val="0199C3"/>
    <a:srgbClr val="059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33BE87-5598-4DDB-88CE-408A6C634773}" v="6" dt="2020-01-29T14:55:09.9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7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29T15:00:32.773" idx="1">
    <p:pos x="10" y="10"/>
    <p:text>17 maart GS'en 8 april PR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29T15:00:32.773" idx="1">
    <p:pos x="10" y="10"/>
    <p:text>17 maart GS'en 8 april PR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D6375-D6A9-4427-A209-2B0C21A4373E}" type="datetimeFigureOut">
              <a:rPr lang="nl-NL" smtClean="0"/>
              <a:t>29-1-2020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BE647-CCAD-40B0-8B74-A948F62C95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37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6F86-179F-4876-A31D-E0957320EFA8}" type="datetimeFigureOut">
              <a:rPr lang="nl-NL" smtClean="0"/>
              <a:t>29-1-2020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8B3D-0108-4301-B8F5-F413F57E2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349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6F86-179F-4876-A31D-E0957320EFA8}" type="datetimeFigureOut">
              <a:rPr lang="nl-NL" smtClean="0"/>
              <a:t>29-1-2020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8B3D-0108-4301-B8F5-F413F57E2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890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6F86-179F-4876-A31D-E0957320EFA8}" type="datetimeFigureOut">
              <a:rPr lang="nl-NL" smtClean="0"/>
              <a:t>29-1-2020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8B3D-0108-4301-B8F5-F413F57E2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76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6F86-179F-4876-A31D-E0957320EFA8}" type="datetimeFigureOut">
              <a:rPr lang="nl-NL" smtClean="0"/>
              <a:t>29-1-2020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8B3D-0108-4301-B8F5-F413F57E2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056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6F86-179F-4876-A31D-E0957320EFA8}" type="datetimeFigureOut">
              <a:rPr lang="nl-NL" smtClean="0"/>
              <a:t>29-1-2020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8B3D-0108-4301-B8F5-F413F57E2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8694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6F86-179F-4876-A31D-E0957320EFA8}" type="datetimeFigureOut">
              <a:rPr lang="nl-NL" smtClean="0"/>
              <a:t>29-1-2020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8B3D-0108-4301-B8F5-F413F57E2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048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6F86-179F-4876-A31D-E0957320EFA8}" type="datetimeFigureOut">
              <a:rPr lang="nl-NL" smtClean="0"/>
              <a:t>29-1-2020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8B3D-0108-4301-B8F5-F413F57E2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1264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6F86-179F-4876-A31D-E0957320EFA8}" type="datetimeFigureOut">
              <a:rPr lang="nl-NL" smtClean="0"/>
              <a:t>29-1-2020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8B3D-0108-4301-B8F5-F413F57E2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008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6F86-179F-4876-A31D-E0957320EFA8}" type="datetimeFigureOut">
              <a:rPr lang="nl-NL" smtClean="0"/>
              <a:t>29-1-2020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8B3D-0108-4301-B8F5-F413F57E2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275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6F86-179F-4876-A31D-E0957320EFA8}" type="datetimeFigureOut">
              <a:rPr lang="nl-NL" smtClean="0"/>
              <a:t>29-1-2020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8B3D-0108-4301-B8F5-F413F57E2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332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6F86-179F-4876-A31D-E0957320EFA8}" type="datetimeFigureOut">
              <a:rPr lang="nl-NL" smtClean="0"/>
              <a:t>29-1-2020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8B3D-0108-4301-B8F5-F413F57E2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202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D6F86-179F-4876-A31D-E0957320EFA8}" type="datetimeFigureOut">
              <a:rPr lang="nl-NL" smtClean="0"/>
              <a:t>29-1-2020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28B3D-0108-4301-B8F5-F413F57E2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651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A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chemeClr val="bg1"/>
                </a:solidFill>
              </a:rPr>
              <a:t>Programma Goederenvervoercorridors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Oost en </a:t>
            </a:r>
            <a:r>
              <a:rPr lang="nl-NL" dirty="0" err="1">
                <a:solidFill>
                  <a:schemeClr val="bg1"/>
                </a:solidFill>
              </a:rPr>
              <a:t>Zuid-Oost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nl-NL" dirty="0">
              <a:solidFill>
                <a:srgbClr val="ED6827"/>
              </a:solidFill>
            </a:endParaRPr>
          </a:p>
          <a:p>
            <a:r>
              <a:rPr lang="nl-NL" sz="2800" dirty="0">
                <a:solidFill>
                  <a:srgbClr val="EA5B0B"/>
                </a:solidFill>
              </a:rPr>
              <a:t>BIJEENKOMST ACTIETREKKERS</a:t>
            </a:r>
          </a:p>
          <a:p>
            <a:r>
              <a:rPr lang="nl-NL" dirty="0">
                <a:solidFill>
                  <a:srgbClr val="EA5B0B"/>
                </a:solidFill>
              </a:rPr>
              <a:t>6 februari 2020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775" y="559655"/>
            <a:ext cx="4548449" cy="153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444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>
                <a:solidFill>
                  <a:srgbClr val="ED5B0B"/>
                </a:solidFill>
              </a:rPr>
              <a:t>Acties in beeld: spoor</a:t>
            </a:r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- Koen Schmitz en/of Willem </a:t>
            </a:r>
            <a:r>
              <a:rPr lang="nl-NL" dirty="0" err="1">
                <a:solidFill>
                  <a:schemeClr val="bg1">
                    <a:lumMod val="50000"/>
                  </a:schemeClr>
                </a:solidFill>
              </a:rPr>
              <a:t>Loonen</a:t>
            </a: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 -</a:t>
            </a:r>
          </a:p>
        </p:txBody>
      </p:sp>
      <p:sp>
        <p:nvSpPr>
          <p:cNvPr id="6" name="Kader 5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4212574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>
                <a:solidFill>
                  <a:srgbClr val="ED5B0B"/>
                </a:solidFill>
              </a:rPr>
              <a:t>Acties in beeld: Actieagenda TSL</a:t>
            </a:r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- Peter Colon -</a:t>
            </a:r>
          </a:p>
        </p:txBody>
      </p:sp>
      <p:sp>
        <p:nvSpPr>
          <p:cNvPr id="6" name="Kader 5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1061528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>
                <a:solidFill>
                  <a:srgbClr val="ED5B0B"/>
                </a:solidFill>
              </a:rPr>
              <a:t>Acties in beeld: knooppunten</a:t>
            </a:r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- Bart Heinz / Ton </a:t>
            </a:r>
            <a:r>
              <a:rPr lang="nl-NL" dirty="0" err="1">
                <a:solidFill>
                  <a:schemeClr val="bg1">
                    <a:lumMod val="50000"/>
                  </a:schemeClr>
                </a:solidFill>
              </a:rPr>
              <a:t>Neumann</a:t>
            </a: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 - </a:t>
            </a:r>
          </a:p>
        </p:txBody>
      </p:sp>
      <p:sp>
        <p:nvSpPr>
          <p:cNvPr id="6" name="Kader 5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1311528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>
                <a:solidFill>
                  <a:srgbClr val="ED5B0B"/>
                </a:solidFill>
              </a:rPr>
              <a:t>Afronding</a:t>
            </a:r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Rondje actietrekkers:</a:t>
            </a:r>
          </a:p>
          <a:p>
            <a:pPr lvl="1"/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Hoe gaat het?</a:t>
            </a:r>
          </a:p>
          <a:p>
            <a:pPr lvl="1"/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Iemand nog iets op z’n hart?</a:t>
            </a:r>
          </a:p>
          <a:p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Ideeën voor een volgende keer?</a:t>
            </a:r>
          </a:p>
          <a:p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Dank voor </a:t>
            </a:r>
            <a:r>
              <a:rPr lang="nl-NL">
                <a:solidFill>
                  <a:schemeClr val="bg1">
                    <a:lumMod val="50000"/>
                  </a:schemeClr>
                </a:solidFill>
              </a:rPr>
              <a:t>jullie komst!</a:t>
            </a: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Kader 5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1207325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>
                <a:solidFill>
                  <a:srgbClr val="ED5B0B"/>
                </a:solidFill>
              </a:rPr>
              <a:t>Tijden</a:t>
            </a:r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10-1010	Welkom en mededelingen</a:t>
            </a:r>
          </a:p>
          <a:p>
            <a:pPr lvl="4"/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Uitkomst gecombineerd KT – PT 16jan2020</a:t>
            </a:r>
          </a:p>
          <a:p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1010-1030	Uitwerking Toekomstagenda, incl. bekostiging</a:t>
            </a:r>
          </a:p>
          <a:p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1030 Drie acties in beeld:</a:t>
            </a:r>
          </a:p>
          <a:p>
            <a:pPr lvl="1"/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Actieagenda TSL 25’</a:t>
            </a:r>
          </a:p>
          <a:p>
            <a:pPr lvl="1"/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Spoor 25’</a:t>
            </a:r>
          </a:p>
          <a:p>
            <a:pPr lvl="1"/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Knooppunten 25’</a:t>
            </a:r>
          </a:p>
          <a:p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1145 Afronding </a:t>
            </a:r>
          </a:p>
          <a:p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Kader 5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224429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>
                <a:solidFill>
                  <a:srgbClr val="ED5B0B"/>
                </a:solidFill>
              </a:rPr>
              <a:t>Programma</a:t>
            </a:r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Welkom en mededelingen</a:t>
            </a:r>
          </a:p>
          <a:p>
            <a:pPr lvl="1"/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Uitkomst gecombineerd KT – PT 16jan2020</a:t>
            </a:r>
          </a:p>
          <a:p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Uitwerking Toekomstagenda, incl. bekostiging</a:t>
            </a:r>
          </a:p>
          <a:p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Drie acties in beeld:</a:t>
            </a:r>
          </a:p>
          <a:p>
            <a:pPr lvl="1"/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Topsector Peter Colon</a:t>
            </a:r>
          </a:p>
          <a:p>
            <a:pPr lvl="1"/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Spoor Koen </a:t>
            </a:r>
            <a:r>
              <a:rPr lang="nl-NL">
                <a:solidFill>
                  <a:schemeClr val="bg1">
                    <a:lumMod val="50000"/>
                  </a:schemeClr>
                </a:solidFill>
              </a:rPr>
              <a:t>of Willem</a:t>
            </a:r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Knooppunten Bart/Ton </a:t>
            </a:r>
          </a:p>
          <a:p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Afronding </a:t>
            </a:r>
          </a:p>
          <a:p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Kader 5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2045433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>
                <a:solidFill>
                  <a:srgbClr val="ED5B0B"/>
                </a:solidFill>
              </a:rPr>
              <a:t>Welkom en mededelingen </a:t>
            </a:r>
          </a:p>
        </p:txBody>
      </p:sp>
      <p:sp>
        <p:nvSpPr>
          <p:cNvPr id="6" name="Kader 5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3831314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>
                <a:solidFill>
                  <a:srgbClr val="ED5B0B"/>
                </a:solidFill>
              </a:rPr>
              <a:t>Uitkomst Kernteam-Programmateam jan2020</a:t>
            </a:r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8371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Buisleidingen (ook nieuw netwerk) – externe veiligheid / concurrentiepositie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Robuustheid en efficiency binnenvaart / bevaarbaarheid vaarwegen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Verduurzamen modaliteiten: overzicht lopende acties, structureren, coördinatie, doorbreken kip-ei discussie alternatieve brandstoffen, helpen </a:t>
            </a:r>
            <a:r>
              <a:rPr lang="nl-NL" dirty="0" err="1">
                <a:solidFill>
                  <a:schemeClr val="bg1">
                    <a:lumMod val="50000"/>
                  </a:schemeClr>
                </a:solidFill>
              </a:rPr>
              <a:t>start-ups</a:t>
            </a: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Spoor is backbone goederenvervoer: flexibiliteit en als alternatief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Twee containers op één vrachtwagen (super </a:t>
            </a:r>
            <a:r>
              <a:rPr lang="nl-NL" dirty="0" err="1">
                <a:solidFill>
                  <a:schemeClr val="bg1">
                    <a:lumMod val="50000"/>
                  </a:schemeClr>
                </a:solidFill>
              </a:rPr>
              <a:t>eco</a:t>
            </a: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 combi)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Digitalisering doorzetten, ook richting achterland; BLIS, lege vracht, datateam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Innovatie concretiseren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Internationalisering, plus Vlaanderen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Herstructureringsfonds bedrijventerreinen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Luchtvracht/drones VRAAGTEKEN</a:t>
            </a:r>
          </a:p>
          <a:p>
            <a:pPr marL="1371600" lvl="3" indent="0">
              <a:buNone/>
            </a:pPr>
            <a:r>
              <a:rPr lang="nl-NL" sz="2800" dirty="0">
                <a:solidFill>
                  <a:srgbClr val="FF0000"/>
                </a:solidFill>
              </a:rPr>
              <a:t>BLIJF OF WORDT CONCREET IN ACTIES!</a:t>
            </a:r>
          </a:p>
          <a:p>
            <a:pPr marL="0" indent="0">
              <a:buNone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Kader 5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  <p:sp>
        <p:nvSpPr>
          <p:cNvPr id="5" name="Pijl: rechts 4">
            <a:extLst>
              <a:ext uri="{FF2B5EF4-FFF2-40B4-BE49-F238E27FC236}">
                <a16:creationId xmlns:a16="http://schemas.microsoft.com/office/drawing/2014/main" id="{7803BDBD-8913-47DB-AE04-7601CA0E2235}"/>
              </a:ext>
            </a:extLst>
          </p:cNvPr>
          <p:cNvSpPr/>
          <p:nvPr/>
        </p:nvSpPr>
        <p:spPr>
          <a:xfrm>
            <a:off x="1038687" y="5841507"/>
            <a:ext cx="1127464" cy="3107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0785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>
                <a:solidFill>
                  <a:srgbClr val="ED5B0B"/>
                </a:solidFill>
              </a:rPr>
              <a:t>Uitwerking Toekomstagenda</a:t>
            </a:r>
          </a:p>
        </p:txBody>
      </p:sp>
      <p:sp>
        <p:nvSpPr>
          <p:cNvPr id="6" name="Kader 5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3919328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>
                <a:solidFill>
                  <a:srgbClr val="ED5B0B"/>
                </a:solidFill>
              </a:rPr>
              <a:t>Wat is de Toekomstagenda?</a:t>
            </a:r>
          </a:p>
        </p:txBody>
      </p:sp>
      <p:sp>
        <p:nvSpPr>
          <p:cNvPr id="6" name="Kader 5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  <p:pic>
        <p:nvPicPr>
          <p:cNvPr id="9" name="Tijdelijke aanduiding voor inhoud 8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77E5E7BC-2950-4F66-8B49-75D1D11152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31" y="1653214"/>
            <a:ext cx="8347403" cy="4702762"/>
          </a:xfrm>
        </p:spPr>
      </p:pic>
      <p:sp>
        <p:nvSpPr>
          <p:cNvPr id="10" name="Ovaal 9">
            <a:extLst>
              <a:ext uri="{FF2B5EF4-FFF2-40B4-BE49-F238E27FC236}">
                <a16:creationId xmlns:a16="http://schemas.microsoft.com/office/drawing/2014/main" id="{F294C471-5A31-4818-88CE-8E56CCD2A85E}"/>
              </a:ext>
            </a:extLst>
          </p:cNvPr>
          <p:cNvSpPr/>
          <p:nvPr/>
        </p:nvSpPr>
        <p:spPr>
          <a:xfrm>
            <a:off x="4778188" y="2384612"/>
            <a:ext cx="4428565" cy="10443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BC5F9CC1-24F8-4295-8B33-15247C1F43E8}"/>
              </a:ext>
            </a:extLst>
          </p:cNvPr>
          <p:cNvSpPr txBox="1"/>
          <p:nvPr/>
        </p:nvSpPr>
        <p:spPr>
          <a:xfrm>
            <a:off x="9063613" y="2080009"/>
            <a:ext cx="27485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</a:rPr>
              <a:t>Actualisatie Actieplan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</a:rPr>
              <a:t>Gebaseerd op verdiepende en geactualiseerde  analyse en toekomstige ontwikkelingen (Handelingsperspectieven)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</a:rPr>
              <a:t>Programmeren van maatregelen die bijdragen aan programmadoelen, incl. bekostiging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sz="1600" dirty="0">
                <a:solidFill>
                  <a:schemeClr val="bg1">
                    <a:lumMod val="50000"/>
                  </a:schemeClr>
                </a:solidFill>
              </a:rPr>
              <a:t>Niet geïsoleerd: gedurende de uitwerking worden aanpalend beleid, al in gang gezette ontwikkelingen en relevante regelgeving inzichtelijk gemaakt</a:t>
            </a:r>
          </a:p>
          <a:p>
            <a:pPr marL="285750" indent="-285750">
              <a:buFontTx/>
              <a:buChar char="-"/>
            </a:pP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4215676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>
                <a:solidFill>
                  <a:srgbClr val="ED5B0B"/>
                </a:solidFill>
              </a:rPr>
              <a:t>Werkwijze </a:t>
            </a:r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>
          <a:xfrm>
            <a:off x="838200" y="1500326"/>
            <a:ext cx="10515600" cy="5228948"/>
          </a:xfrm>
        </p:spPr>
        <p:txBody>
          <a:bodyPr>
            <a:normAutofit fontScale="47500" lnSpcReduction="20000"/>
          </a:bodyPr>
          <a:lstStyle/>
          <a:p>
            <a:r>
              <a:rPr lang="nl-NL" sz="5100" dirty="0">
                <a:solidFill>
                  <a:schemeClr val="bg1">
                    <a:lumMod val="50000"/>
                  </a:schemeClr>
                </a:solidFill>
              </a:rPr>
              <a:t>Aan de hand van hoofdmaatregelen:</a:t>
            </a:r>
          </a:p>
          <a:p>
            <a:pPr marL="457200" lvl="1" indent="0">
              <a:buNone/>
            </a:pPr>
            <a:r>
              <a:rPr lang="nl-NL" sz="2500" dirty="0">
                <a:solidFill>
                  <a:schemeClr val="bg1">
                    <a:lumMod val="50000"/>
                  </a:schemeClr>
                </a:solidFill>
              </a:rPr>
              <a:t>1a: lange termijn ontwikkeling spoor </a:t>
            </a:r>
          </a:p>
          <a:p>
            <a:pPr marL="457200" lvl="1" indent="0">
              <a:buNone/>
            </a:pPr>
            <a:r>
              <a:rPr lang="nl-NL" sz="2500" dirty="0">
                <a:solidFill>
                  <a:schemeClr val="bg1">
                    <a:lumMod val="50000"/>
                  </a:schemeClr>
                </a:solidFill>
              </a:rPr>
              <a:t>1b: lange termijn ontwikkeling binnenvaart</a:t>
            </a:r>
          </a:p>
          <a:p>
            <a:pPr marL="457200" lvl="1" indent="0">
              <a:buNone/>
            </a:pPr>
            <a:r>
              <a:rPr lang="nl-NL" sz="2500" dirty="0">
                <a:solidFill>
                  <a:schemeClr val="bg1">
                    <a:lumMod val="50000"/>
                  </a:schemeClr>
                </a:solidFill>
              </a:rPr>
              <a:t>1c: lange termijn ontwikkeling buisleidingen</a:t>
            </a:r>
          </a:p>
          <a:p>
            <a:pPr marL="457200" lvl="1" indent="0">
              <a:buNone/>
            </a:pPr>
            <a:r>
              <a:rPr lang="nl-NL" sz="2500" dirty="0">
                <a:solidFill>
                  <a:schemeClr val="bg1">
                    <a:lumMod val="50000"/>
                  </a:schemeClr>
                </a:solidFill>
              </a:rPr>
              <a:t>1d. Lange termijn hoofdwegen</a:t>
            </a:r>
          </a:p>
          <a:p>
            <a:pPr marL="457200" lvl="1" indent="0">
              <a:buNone/>
            </a:pPr>
            <a:r>
              <a:rPr lang="nl-NL" sz="2500" dirty="0">
                <a:solidFill>
                  <a:schemeClr val="bg1">
                    <a:lumMod val="50000"/>
                  </a:schemeClr>
                </a:solidFill>
              </a:rPr>
              <a:t> 2: </a:t>
            </a:r>
            <a:r>
              <a:rPr lang="nl-NL" sz="2500" dirty="0" err="1">
                <a:solidFill>
                  <a:schemeClr val="bg1">
                    <a:lumMod val="50000"/>
                  </a:schemeClr>
                </a:solidFill>
              </a:rPr>
              <a:t>resilience</a:t>
            </a:r>
            <a:r>
              <a:rPr lang="nl-NL" sz="2500" dirty="0">
                <a:solidFill>
                  <a:schemeClr val="bg1">
                    <a:lumMod val="50000"/>
                  </a:schemeClr>
                </a:solidFill>
              </a:rPr>
              <a:t> netwerken </a:t>
            </a:r>
          </a:p>
          <a:p>
            <a:pPr marL="457200" lvl="1" indent="0">
              <a:buNone/>
            </a:pPr>
            <a:r>
              <a:rPr lang="nl-NL" sz="2500" dirty="0">
                <a:solidFill>
                  <a:schemeClr val="bg1">
                    <a:lumMod val="50000"/>
                  </a:schemeClr>
                </a:solidFill>
              </a:rPr>
              <a:t> 3: digitalisering</a:t>
            </a:r>
          </a:p>
          <a:p>
            <a:pPr marL="457200" lvl="1" indent="0">
              <a:buNone/>
            </a:pPr>
            <a:r>
              <a:rPr lang="nl-NL" sz="2500" dirty="0">
                <a:solidFill>
                  <a:schemeClr val="bg1">
                    <a:lumMod val="50000"/>
                  </a:schemeClr>
                </a:solidFill>
              </a:rPr>
              <a:t> 4: verbeteren veiligheid en verminderen overlast</a:t>
            </a:r>
          </a:p>
          <a:p>
            <a:pPr marL="457200" lvl="1" indent="0">
              <a:buNone/>
            </a:pPr>
            <a:r>
              <a:rPr lang="nl-NL" sz="2500" dirty="0">
                <a:solidFill>
                  <a:schemeClr val="bg1">
                    <a:lumMod val="50000"/>
                  </a:schemeClr>
                </a:solidFill>
              </a:rPr>
              <a:t> 5: verduurzamen goederencorridors </a:t>
            </a:r>
          </a:p>
          <a:p>
            <a:pPr marL="457200" lvl="1" indent="0">
              <a:buNone/>
            </a:pPr>
            <a:r>
              <a:rPr lang="nl-NL" sz="2500" dirty="0">
                <a:solidFill>
                  <a:schemeClr val="bg1">
                    <a:lumMod val="50000"/>
                  </a:schemeClr>
                </a:solidFill>
              </a:rPr>
              <a:t> 6: slim ruimtelijk economisch clusteren </a:t>
            </a:r>
          </a:p>
          <a:p>
            <a:pPr marL="457200" lvl="1" indent="0">
              <a:buNone/>
            </a:pPr>
            <a:r>
              <a:rPr lang="nl-NL" sz="2500" dirty="0">
                <a:solidFill>
                  <a:schemeClr val="bg1">
                    <a:lumMod val="50000"/>
                  </a:schemeClr>
                </a:solidFill>
              </a:rPr>
              <a:t> 7: verbeteren relatie onderliggende netwerken (OWN en haarvaten binnenvaart)</a:t>
            </a:r>
          </a:p>
          <a:p>
            <a:pPr marL="0" indent="0">
              <a:buNone/>
            </a:pPr>
            <a:endParaRPr lang="nl-NL" sz="2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2100" dirty="0">
                <a:solidFill>
                  <a:srgbClr val="FF0000"/>
                </a:solidFill>
              </a:rPr>
              <a:t>NB: hoofdmaatregelen zijn werkvorm, uiteindelijk integratie en consistentie in Toekomstagenda</a:t>
            </a:r>
          </a:p>
          <a:p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5100" dirty="0">
                <a:solidFill>
                  <a:schemeClr val="bg1">
                    <a:lumMod val="50000"/>
                  </a:schemeClr>
                </a:solidFill>
              </a:rPr>
              <a:t>Per hoofdmaatregel een </a:t>
            </a:r>
            <a:r>
              <a:rPr lang="nl-NL" sz="5100" dirty="0" err="1">
                <a:solidFill>
                  <a:schemeClr val="bg1">
                    <a:lumMod val="50000"/>
                  </a:schemeClr>
                </a:solidFill>
              </a:rPr>
              <a:t>factsheet</a:t>
            </a:r>
            <a:r>
              <a:rPr lang="nl-NL" sz="5100" dirty="0">
                <a:solidFill>
                  <a:schemeClr val="bg1">
                    <a:lumMod val="50000"/>
                  </a:schemeClr>
                </a:solidFill>
              </a:rPr>
              <a:t> met context, ontwikkelingen, link met opgaven, raakvlakken en mogelijke acties. En per actie de scope, een indicatie van de kosten (+/- 40%) en een inschatting van korte-, middellange- of lange termijn.</a:t>
            </a:r>
          </a:p>
          <a:p>
            <a:r>
              <a:rPr lang="nl-NL" sz="5100" dirty="0">
                <a:solidFill>
                  <a:schemeClr val="bg1">
                    <a:lumMod val="50000"/>
                  </a:schemeClr>
                </a:solidFill>
              </a:rPr>
              <a:t>Uitvoering door experts </a:t>
            </a:r>
            <a:r>
              <a:rPr lang="nl-NL" sz="5100" dirty="0" err="1">
                <a:solidFill>
                  <a:schemeClr val="bg1">
                    <a:lumMod val="50000"/>
                  </a:schemeClr>
                </a:solidFill>
              </a:rPr>
              <a:t>Panteia</a:t>
            </a:r>
            <a:r>
              <a:rPr lang="nl-NL" sz="5100" dirty="0">
                <a:solidFill>
                  <a:schemeClr val="bg1">
                    <a:lumMod val="50000"/>
                  </a:schemeClr>
                </a:solidFill>
              </a:rPr>
              <a:t> en BCI ondersteund door experts corridorpartijen.</a:t>
            </a:r>
          </a:p>
          <a:p>
            <a:r>
              <a:rPr lang="nl-NL" sz="5100" dirty="0">
                <a:solidFill>
                  <a:schemeClr val="bg1">
                    <a:lumMod val="50000"/>
                  </a:schemeClr>
                </a:solidFill>
              </a:rPr>
              <a:t>Betrokkenheid Actietrekkers via Erik</a:t>
            </a:r>
          </a:p>
          <a:p>
            <a:endParaRPr lang="nl-NL" sz="5100" dirty="0">
              <a:solidFill>
                <a:schemeClr val="bg1">
                  <a:lumMod val="50000"/>
                </a:schemeClr>
              </a:solidFill>
            </a:endParaRPr>
          </a:p>
          <a:p>
            <a:pPr marL="0" lvl="0" indent="0">
              <a:buNone/>
            </a:pPr>
            <a:endParaRPr lang="nl-NL" sz="2400" dirty="0"/>
          </a:p>
        </p:txBody>
      </p:sp>
      <p:sp>
        <p:nvSpPr>
          <p:cNvPr id="6" name="Kader 5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</p:spTree>
    <p:extLst>
      <p:ext uri="{BB962C8B-B14F-4D97-AF65-F5344CB8AC3E}">
        <p14:creationId xmlns:p14="http://schemas.microsoft.com/office/powerpoint/2010/main" val="2561437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>
                <a:solidFill>
                  <a:srgbClr val="ED5B0B"/>
                </a:solidFill>
              </a:rPr>
              <a:t>Processtappen</a:t>
            </a:r>
          </a:p>
        </p:txBody>
      </p:sp>
      <p:sp>
        <p:nvSpPr>
          <p:cNvPr id="6" name="Kader 5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  <p:pic>
        <p:nvPicPr>
          <p:cNvPr id="11" name="Tijdelijke aanduiding voor inhoud 10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2EBD6594-42CA-4497-BC83-FBD6C672A7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19" y="1166051"/>
            <a:ext cx="9355582" cy="5326824"/>
          </a:xfrm>
        </p:spPr>
      </p:pic>
    </p:spTree>
    <p:extLst>
      <p:ext uri="{BB962C8B-B14F-4D97-AF65-F5344CB8AC3E}">
        <p14:creationId xmlns:p14="http://schemas.microsoft.com/office/powerpoint/2010/main" val="932487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>
                <a:solidFill>
                  <a:srgbClr val="ED5B0B"/>
                </a:solidFill>
              </a:rPr>
              <a:t>Processtappen – besluiten Acties</a:t>
            </a:r>
          </a:p>
        </p:txBody>
      </p:sp>
      <p:sp>
        <p:nvSpPr>
          <p:cNvPr id="6" name="Kader 5"/>
          <p:cNvSpPr/>
          <p:nvPr/>
        </p:nvSpPr>
        <p:spPr>
          <a:xfrm>
            <a:off x="1" y="0"/>
            <a:ext cx="12191999" cy="6858000"/>
          </a:xfrm>
          <a:prstGeom prst="frame">
            <a:avLst>
              <a:gd name="adj1" fmla="val 5321"/>
            </a:avLst>
          </a:prstGeom>
          <a:solidFill>
            <a:srgbClr val="0199C3"/>
          </a:solidFill>
          <a:ln>
            <a:solidFill>
              <a:srgbClr val="059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157" y="404004"/>
            <a:ext cx="1388011" cy="1249210"/>
          </a:xfrm>
          <a:prstGeom prst="rect">
            <a:avLst/>
          </a:prstGeom>
          <a:solidFill>
            <a:srgbClr val="EC6823">
              <a:alpha val="61000"/>
            </a:srgbClr>
          </a:solidFill>
        </p:spPr>
      </p:pic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A20ECE8-46E5-4152-9C90-9ACC683EC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>
                <a:solidFill>
                  <a:schemeClr val="bg1">
                    <a:lumMod val="50000"/>
                  </a:schemeClr>
                </a:solidFill>
              </a:rPr>
              <a:t>BO-MIRT 2019: besluiten en voortgangsmeldingen</a:t>
            </a:r>
          </a:p>
          <a:p>
            <a:pPr lvl="1"/>
            <a:r>
              <a:rPr lang="nl-NL" sz="2000" dirty="0">
                <a:solidFill>
                  <a:schemeClr val="bg1">
                    <a:lumMod val="50000"/>
                  </a:schemeClr>
                </a:solidFill>
              </a:rPr>
              <a:t>Vervolg is agendering in PR april/juni en/of agendering BO-MIRT nov 2020</a:t>
            </a:r>
          </a:p>
          <a:p>
            <a:pPr lvl="1"/>
            <a:r>
              <a:rPr lang="nl-NL" sz="2000" dirty="0">
                <a:solidFill>
                  <a:schemeClr val="bg1">
                    <a:lumMod val="50000"/>
                  </a:schemeClr>
                </a:solidFill>
              </a:rPr>
              <a:t>Duidelijkheid over beslispunt/agendering</a:t>
            </a:r>
          </a:p>
          <a:p>
            <a:pPr lvl="1"/>
            <a:r>
              <a:rPr lang="nl-NL" sz="2000" dirty="0">
                <a:solidFill>
                  <a:schemeClr val="bg1">
                    <a:lumMod val="50000"/>
                  </a:schemeClr>
                </a:solidFill>
              </a:rPr>
              <a:t>Hulp nodig? </a:t>
            </a:r>
            <a:endParaRPr lang="nl-NL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dirty="0">
                <a:solidFill>
                  <a:schemeClr val="bg1">
                    <a:lumMod val="50000"/>
                  </a:schemeClr>
                </a:solidFill>
              </a:rPr>
              <a:t>DO van 12 maart is voorportaal PR 8 april, Do april/mei is voorportaal PR juni</a:t>
            </a:r>
          </a:p>
          <a:p>
            <a:r>
              <a:rPr lang="nl-NL" sz="2400" dirty="0">
                <a:solidFill>
                  <a:schemeClr val="bg1">
                    <a:lumMod val="50000"/>
                  </a:schemeClr>
                </a:solidFill>
              </a:rPr>
              <a:t>Frits is hoeder vanuit Programmateam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944340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7320A3B00CAB48A26C28B63180AA21" ma:contentTypeVersion="11" ma:contentTypeDescription="Een nieuw document maken." ma:contentTypeScope="" ma:versionID="b8e003c5db7224d26db4c3004eee905f">
  <xsd:schema xmlns:xsd="http://www.w3.org/2001/XMLSchema" xmlns:xs="http://www.w3.org/2001/XMLSchema" xmlns:p="http://schemas.microsoft.com/office/2006/metadata/properties" xmlns:ns3="65a31037-1a01-4714-b85b-f01cc45e3748" xmlns:ns4="fd407128-0528-4aa5-a711-aa083b93428a" targetNamespace="http://schemas.microsoft.com/office/2006/metadata/properties" ma:root="true" ma:fieldsID="09428680449f03ec23f39b1703525101" ns3:_="" ns4:_="">
    <xsd:import namespace="65a31037-1a01-4714-b85b-f01cc45e3748"/>
    <xsd:import namespace="fd407128-0528-4aa5-a711-aa083b93428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a31037-1a01-4714-b85b-f01cc45e374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407128-0528-4aa5-a711-aa083b9342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545077-6192-480E-9C94-695F6CAC179F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65a31037-1a01-4714-b85b-f01cc45e3748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fd407128-0528-4aa5-a711-aa083b93428a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B4C4517-C11D-40C6-8B78-5AB487DF76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3DE02C-0538-4919-8FEF-A143DE16E5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a31037-1a01-4714-b85b-f01cc45e3748"/>
    <ds:schemaRef ds:uri="fd407128-0528-4aa5-a711-aa083b9342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489</Words>
  <Application>Microsoft Office PowerPoint</Application>
  <PresentationFormat>Breedbeeld</PresentationFormat>
  <Paragraphs>82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Kantoorthema</vt:lpstr>
      <vt:lpstr>Programma Goederenvervoercorridors  Oost en Zuid-Oost</vt:lpstr>
      <vt:lpstr>Programma</vt:lpstr>
      <vt:lpstr>Welkom en mededelingen </vt:lpstr>
      <vt:lpstr>Uitkomst Kernteam-Programmateam jan2020</vt:lpstr>
      <vt:lpstr>Uitwerking Toekomstagenda</vt:lpstr>
      <vt:lpstr>Wat is de Toekomstagenda?</vt:lpstr>
      <vt:lpstr>Werkwijze </vt:lpstr>
      <vt:lpstr>Processtappen</vt:lpstr>
      <vt:lpstr>Processtappen – besluiten Acties</vt:lpstr>
      <vt:lpstr>Acties in beeld: spoor</vt:lpstr>
      <vt:lpstr>Acties in beeld: Actieagenda TSL</vt:lpstr>
      <vt:lpstr>Acties in beeld: knooppunten</vt:lpstr>
      <vt:lpstr>Afronding</vt:lpstr>
      <vt:lpstr>Tijden</vt:lpstr>
    </vt:vector>
  </TitlesOfParts>
  <Company>Rijksoverheid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Voll, M.A.S. (Margaret) - BSK</dc:creator>
  <cp:lastModifiedBy>Erik van der Veen</cp:lastModifiedBy>
  <cp:revision>12</cp:revision>
  <dcterms:created xsi:type="dcterms:W3CDTF">2019-07-02T10:23:53Z</dcterms:created>
  <dcterms:modified xsi:type="dcterms:W3CDTF">2020-01-29T14:56:08Z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0x010100C27320A3B00CAB48A26C28B63180AA21</vt:lpwstr>
  </property>
</Properties>
</file>