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6" r:id="rId2"/>
    <p:sldMasterId id="2147483723" r:id="rId3"/>
    <p:sldMasterId id="2147483730" r:id="rId4"/>
    <p:sldMasterId id="2147483737" r:id="rId5"/>
  </p:sldMasterIdLst>
  <p:notesMasterIdLst>
    <p:notesMasterId r:id="rId15"/>
  </p:notesMasterIdLst>
  <p:sldIdLst>
    <p:sldId id="257" r:id="rId6"/>
    <p:sldId id="259" r:id="rId7"/>
    <p:sldId id="256" r:id="rId8"/>
    <p:sldId id="268" r:id="rId9"/>
    <p:sldId id="260" r:id="rId10"/>
    <p:sldId id="264" r:id="rId11"/>
    <p:sldId id="266" r:id="rId12"/>
    <p:sldId id="267" r:id="rId13"/>
    <p:sldId id="263" r:id="rId14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24"/>
    <a:srgbClr val="15A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A8733-8022-4946-8110-3AE42DB3B690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D7E76-0189-4544-95E4-65E95AF09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77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23248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8352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6247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7047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831887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917898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857787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173329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8614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29925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1677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977535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322420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24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08470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761834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402773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750337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444285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53590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502216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5387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274" y="1555835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595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197968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033003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908000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3CA736-1A25-4F70-B96B-6D5EBD62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49C8F0E-6021-4117-8967-FC051636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4EC6EE-C8C9-4DE9-82B0-99BBAE26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2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254FF0F-1E7B-4803-8830-D9405C5A520A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0" name="Kader 9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67325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1265" y="45565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6530" y="17626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66530" y="2613711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412" y="178074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412" y="2604661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119EB22-7190-4FCB-8E61-470997B798AD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12" name="Kader 11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4892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786" y="464708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4DB68C1-2850-4E21-A3BA-A9BA9643B421}"/>
              </a:ext>
            </a:extLst>
          </p:cNvPr>
          <p:cNvSpPr txBox="1">
            <a:spLocks/>
          </p:cNvSpPr>
          <p:nvPr/>
        </p:nvSpPr>
        <p:spPr>
          <a:xfrm>
            <a:off x="7553754" y="-3"/>
            <a:ext cx="4423719" cy="1521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Samen werken </a:t>
            </a: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nl-NL" sz="1800" dirty="0">
                <a:solidFill>
                  <a:schemeClr val="bg1"/>
                </a:solidFill>
                <a:latin typeface="Trebuchet MS" panose="020B0603020202020204" pitchFamily="34" charset="0"/>
              </a:rPr>
              <a:t>aan Topcorridors</a:t>
            </a:r>
          </a:p>
        </p:txBody>
      </p:sp>
      <p:sp>
        <p:nvSpPr>
          <p:cNvPr id="8" name="Kader 7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82174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4962C-1409-4FDB-871A-B9C80BDC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C2104-FE91-42F0-A103-7969B411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23328-D105-4692-8758-CCE30529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D67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4337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624" y="455655"/>
            <a:ext cx="88239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D6726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89130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9692-3D49-4973-8A92-8E9DF9AD5CD9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6506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91399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39497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21985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-564863" y="567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6841" y="1868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2-10-2019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ader 6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15573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D6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jp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980" y="1469001"/>
            <a:ext cx="10515600" cy="1597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				</a:t>
            </a:r>
            <a:r>
              <a:rPr lang="nl-NL" sz="5400" dirty="0" smtClean="0"/>
              <a:t/>
            </a:r>
            <a:br>
              <a:rPr lang="nl-NL" sz="5400" dirty="0" smtClean="0"/>
            </a:br>
            <a:r>
              <a:rPr lang="nl-NL" sz="5400" dirty="0" smtClean="0"/>
              <a:t>  </a:t>
            </a:r>
            <a:r>
              <a:rPr lang="nl-NL" sz="5400" dirty="0" smtClean="0">
                <a:solidFill>
                  <a:schemeClr val="bg1">
                    <a:lumMod val="50000"/>
                  </a:schemeClr>
                </a:solidFill>
              </a:rPr>
              <a:t>actie (BLIS 2.0) digitalisering vaarwegen</a:t>
            </a:r>
            <a:endParaRPr lang="nl-NL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4268" y="3294272"/>
            <a:ext cx="10515600" cy="1924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dirty="0" err="1" smtClean="0">
                <a:solidFill>
                  <a:srgbClr val="15A4BB"/>
                </a:solidFill>
              </a:rPr>
              <a:t>PoC</a:t>
            </a:r>
            <a:r>
              <a:rPr lang="nl-NL" sz="4800" dirty="0" smtClean="0">
                <a:solidFill>
                  <a:srgbClr val="15A4BB"/>
                </a:solidFill>
              </a:rPr>
              <a:t> / Design Sprint</a:t>
            </a:r>
            <a:endParaRPr lang="nl-NL" sz="4800" dirty="0">
              <a:solidFill>
                <a:srgbClr val="15A4BB"/>
              </a:solidFill>
            </a:endParaRPr>
          </a:p>
          <a:p>
            <a:pPr marL="0" indent="0" algn="ctr">
              <a:buNone/>
            </a:pPr>
            <a:r>
              <a:rPr lang="nl-NL" sz="6600" dirty="0" smtClean="0"/>
              <a:t> </a:t>
            </a:r>
            <a:r>
              <a:rPr lang="nl-NL" sz="7200" dirty="0" smtClean="0">
                <a:solidFill>
                  <a:srgbClr val="F26624"/>
                </a:solidFill>
              </a:rPr>
              <a:t>FLOW MANAGEMENT HUB</a:t>
            </a:r>
            <a:endParaRPr lang="nl-NL" sz="6600" dirty="0">
              <a:solidFill>
                <a:srgbClr val="F26624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/>
          <a:stretch/>
        </p:blipFill>
        <p:spPr>
          <a:xfrm>
            <a:off x="4188018" y="603761"/>
            <a:ext cx="3848100" cy="97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6895" y="444638"/>
            <a:ext cx="8823960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PLATFORM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1584" y="1686078"/>
            <a:ext cx="10994375" cy="3965576"/>
          </a:xfrm>
        </p:spPr>
        <p:txBody>
          <a:bodyPr>
            <a:normAutofit/>
          </a:bodyPr>
          <a:lstStyle/>
          <a:p>
            <a:r>
              <a:rPr lang="nl-NL" dirty="0" smtClean="0"/>
              <a:t>Kan ‘alle</a:t>
            </a:r>
            <a:r>
              <a:rPr lang="nl-NL" dirty="0" smtClean="0"/>
              <a:t>’</a:t>
            </a:r>
            <a:r>
              <a:rPr lang="nl-NL" dirty="0" smtClean="0"/>
              <a:t>  </a:t>
            </a:r>
            <a:r>
              <a:rPr lang="nl-NL" b="1" u="sng" dirty="0" smtClean="0"/>
              <a:t>binnenvaart</a:t>
            </a:r>
            <a:r>
              <a:rPr lang="nl-NL" dirty="0" smtClean="0"/>
              <a:t> data op de </a:t>
            </a:r>
            <a:r>
              <a:rPr lang="nl-NL" dirty="0" smtClean="0"/>
              <a:t>Goederencorridors </a:t>
            </a:r>
            <a:r>
              <a:rPr lang="nl-NL" dirty="0" smtClean="0"/>
              <a:t>met elkaar </a:t>
            </a:r>
            <a:r>
              <a:rPr lang="nl-NL" dirty="0" smtClean="0"/>
              <a:t>praten? De </a:t>
            </a:r>
            <a:r>
              <a:rPr lang="nl-NL" dirty="0"/>
              <a:t>potentie laat zien van werken op </a:t>
            </a:r>
            <a:r>
              <a:rPr lang="nl-NL" dirty="0" smtClean="0"/>
              <a:t>DSH.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Kan dit platform dit aan / juiste keuze / juiste samenwerking / first en last </a:t>
            </a:r>
            <a:r>
              <a:rPr lang="nl-NL" dirty="0" err="1" smtClean="0"/>
              <a:t>mile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Kan deze big data ons verder brengen in de grote thema’s:</a:t>
            </a:r>
            <a:br>
              <a:rPr lang="nl-NL" dirty="0" smtClean="0"/>
            </a:br>
            <a:r>
              <a:rPr lang="nl-NL" dirty="0" smtClean="0"/>
              <a:t>beter benutten – bundelen/lege km – </a:t>
            </a:r>
            <a:r>
              <a:rPr lang="nl-NL" i="1" dirty="0" err="1" smtClean="0"/>
              <a:t>just</a:t>
            </a:r>
            <a:r>
              <a:rPr lang="nl-NL" i="1" dirty="0" smtClean="0"/>
              <a:t> in time </a:t>
            </a:r>
            <a:r>
              <a:rPr lang="nl-NL" dirty="0" smtClean="0"/>
              <a:t>- </a:t>
            </a:r>
            <a:r>
              <a:rPr lang="nl-NL" dirty="0" err="1" smtClean="0"/>
              <a:t>modal</a:t>
            </a:r>
            <a:r>
              <a:rPr lang="nl-NL" dirty="0" smtClean="0"/>
              <a:t> shift -  duurzaamheid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5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B9744BB-C719-4448-883D-EF7908582A37}"/>
              </a:ext>
            </a:extLst>
          </p:cNvPr>
          <p:cNvSpPr/>
          <p:nvPr/>
        </p:nvSpPr>
        <p:spPr>
          <a:xfrm>
            <a:off x="7587576" y="3715976"/>
            <a:ext cx="4244500" cy="2431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</a:rPr>
              <a:t>Overheidsplatform</a:t>
            </a:r>
            <a:endParaRPr lang="nl-N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2AFE85-BBA9-4A3D-ADF8-BD39C7081041}"/>
              </a:ext>
            </a:extLst>
          </p:cNvPr>
          <p:cNvSpPr/>
          <p:nvPr/>
        </p:nvSpPr>
        <p:spPr>
          <a:xfrm>
            <a:off x="359924" y="3715976"/>
            <a:ext cx="5466944" cy="2431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Domen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van de  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Basis Data Infra-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structuur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éénmalig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F5A75-6021-487A-A8C1-1213FEF294C1}"/>
              </a:ext>
            </a:extLst>
          </p:cNvPr>
          <p:cNvSpPr/>
          <p:nvPr/>
        </p:nvSpPr>
        <p:spPr>
          <a:xfrm>
            <a:off x="2626468" y="2684844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Engineering</a:t>
            </a:r>
            <a:endParaRPr lang="nl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8939A6-CD4C-4BE2-A069-4FD3F75127F6}"/>
              </a:ext>
            </a:extLst>
          </p:cNvPr>
          <p:cNvSpPr/>
          <p:nvPr/>
        </p:nvSpPr>
        <p:spPr>
          <a:xfrm>
            <a:off x="4280171" y="2684844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Science</a:t>
            </a:r>
            <a:endParaRPr lang="nl-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2F4FA-CCF7-4A3A-82F6-46C144678B75}"/>
              </a:ext>
            </a:extLst>
          </p:cNvPr>
          <p:cNvSpPr/>
          <p:nvPr/>
        </p:nvSpPr>
        <p:spPr>
          <a:xfrm>
            <a:off x="5933874" y="2675116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Materie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Deskundig-heid</a:t>
            </a:r>
            <a:endParaRPr lang="nl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EE7B0-19F4-41AE-BB78-310BBA37E027}"/>
              </a:ext>
            </a:extLst>
          </p:cNvPr>
          <p:cNvSpPr/>
          <p:nvPr/>
        </p:nvSpPr>
        <p:spPr>
          <a:xfrm>
            <a:off x="2626468" y="3861891"/>
            <a:ext cx="1420238" cy="9630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</a:t>
            </a:r>
            <a:r>
              <a:rPr lang="en-US" dirty="0" err="1"/>
              <a:t>bronnen</a:t>
            </a:r>
            <a:endParaRPr lang="nl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981CEB-50A9-4AE1-8FF0-EF823A4B3678}"/>
              </a:ext>
            </a:extLst>
          </p:cNvPr>
          <p:cNvSpPr/>
          <p:nvPr/>
        </p:nvSpPr>
        <p:spPr>
          <a:xfrm>
            <a:off x="4280171" y="3861891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Connect-</a:t>
            </a:r>
            <a:br>
              <a:rPr lang="en-US" dirty="0"/>
            </a:br>
            <a:r>
              <a:rPr lang="en-US" dirty="0" err="1"/>
              <a:t>iviteit</a:t>
            </a:r>
            <a:endParaRPr lang="nl-N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1BA291-9B64-4C66-80A8-56C490D5A0FE}"/>
              </a:ext>
            </a:extLst>
          </p:cNvPr>
          <p:cNvSpPr/>
          <p:nvPr/>
        </p:nvSpPr>
        <p:spPr>
          <a:xfrm>
            <a:off x="4280171" y="1507797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Creativiteit</a:t>
            </a:r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88A3F3-88A5-4F53-906D-9AB1B6D6772E}"/>
              </a:ext>
            </a:extLst>
          </p:cNvPr>
          <p:cNvSpPr/>
          <p:nvPr/>
        </p:nvSpPr>
        <p:spPr>
          <a:xfrm>
            <a:off x="2626468" y="5038938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Security</a:t>
            </a:r>
            <a:endParaRPr lang="nl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84693F-59BF-44C5-BC5B-F696E397868E}"/>
              </a:ext>
            </a:extLst>
          </p:cNvPr>
          <p:cNvSpPr/>
          <p:nvPr/>
        </p:nvSpPr>
        <p:spPr>
          <a:xfrm>
            <a:off x="4280171" y="5038938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Robuustheid</a:t>
            </a: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B9AF8F-C29E-405D-95A1-799E8A6BCE86}"/>
              </a:ext>
            </a:extLst>
          </p:cNvPr>
          <p:cNvSpPr/>
          <p:nvPr/>
        </p:nvSpPr>
        <p:spPr>
          <a:xfrm>
            <a:off x="2660516" y="1507797"/>
            <a:ext cx="1420238" cy="9630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Idee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kans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30EBC3-B2CC-42EF-89B6-A2320102CD48}"/>
              </a:ext>
            </a:extLst>
          </p:cNvPr>
          <p:cNvSpPr/>
          <p:nvPr/>
        </p:nvSpPr>
        <p:spPr>
          <a:xfrm>
            <a:off x="7808073" y="5048676"/>
            <a:ext cx="1420238" cy="96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Standaarden</a:t>
            </a:r>
            <a:endParaRPr lang="nl-N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8917BF-E3C1-4D55-8D63-309733ECB25F}"/>
              </a:ext>
            </a:extLst>
          </p:cNvPr>
          <p:cNvSpPr/>
          <p:nvPr/>
        </p:nvSpPr>
        <p:spPr>
          <a:xfrm>
            <a:off x="7808073" y="3861891"/>
            <a:ext cx="1420238" cy="96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Governance</a:t>
            </a:r>
            <a:endParaRPr lang="nl-N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0E0718-A748-4D1F-BBA8-FDB64178E45D}"/>
              </a:ext>
            </a:extLst>
          </p:cNvPr>
          <p:cNvSpPr/>
          <p:nvPr/>
        </p:nvSpPr>
        <p:spPr>
          <a:xfrm>
            <a:off x="7816177" y="2662961"/>
            <a:ext cx="1420238" cy="9630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Verdien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-model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FA1F79-FBB2-476D-B2E4-5676BB4E5671}"/>
              </a:ext>
            </a:extLst>
          </p:cNvPr>
          <p:cNvSpPr/>
          <p:nvPr/>
        </p:nvSpPr>
        <p:spPr>
          <a:xfrm>
            <a:off x="2626468" y="525294"/>
            <a:ext cx="4961108" cy="5622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Nodig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voor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PoC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(en </a:t>
            </a:r>
            <a:r>
              <a:rPr lang="en-US" sz="2400" b="1" dirty="0" err="1">
                <a:solidFill>
                  <a:schemeClr val="tx1"/>
                </a:solidFill>
              </a:rPr>
              <a:t>voor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deze</a:t>
            </a:r>
            <a:r>
              <a:rPr lang="en-US" sz="2400" b="1" dirty="0">
                <a:solidFill>
                  <a:schemeClr val="tx1"/>
                </a:solidFill>
              </a:rPr>
              <a:t> week </a:t>
            </a:r>
            <a:r>
              <a:rPr lang="en-US" sz="2400" b="1" dirty="0" err="1">
                <a:solidFill>
                  <a:schemeClr val="tx1"/>
                </a:solidFill>
              </a:rPr>
              <a:t>bijeengebracht</a:t>
            </a:r>
            <a:r>
              <a:rPr lang="en-US" sz="2400" b="1" dirty="0">
                <a:solidFill>
                  <a:schemeClr val="tx1"/>
                </a:solidFill>
              </a:rPr>
              <a:t>!)</a:t>
            </a:r>
            <a:endParaRPr lang="nl-NL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AC71CD-D71D-421A-A262-EF40B033325E}"/>
              </a:ext>
            </a:extLst>
          </p:cNvPr>
          <p:cNvSpPr/>
          <p:nvPr/>
        </p:nvSpPr>
        <p:spPr>
          <a:xfrm>
            <a:off x="7587576" y="525294"/>
            <a:ext cx="2699423" cy="5622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Nodig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voor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”in </a:t>
            </a:r>
            <a:r>
              <a:rPr lang="en-US" dirty="0" err="1">
                <a:solidFill>
                  <a:schemeClr val="tx1"/>
                </a:solidFill>
              </a:rPr>
              <a:t>productiename</a:t>
            </a:r>
            <a:r>
              <a:rPr lang="en-US" dirty="0">
                <a:solidFill>
                  <a:schemeClr val="tx1"/>
                </a:solidFill>
              </a:rPr>
              <a:t>”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7F093A-7E2E-4CF1-B502-70E8CD3EDEE8}"/>
              </a:ext>
            </a:extLst>
          </p:cNvPr>
          <p:cNvSpPr/>
          <p:nvPr/>
        </p:nvSpPr>
        <p:spPr>
          <a:xfrm>
            <a:off x="288168" y="797668"/>
            <a:ext cx="340467" cy="27236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014154-AD35-4EF7-99D6-4A308F88976B}"/>
              </a:ext>
            </a:extLst>
          </p:cNvPr>
          <p:cNvSpPr txBox="1"/>
          <p:nvPr/>
        </p:nvSpPr>
        <p:spPr>
          <a:xfrm>
            <a:off x="768483" y="797668"/>
            <a:ext cx="18920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Ondernemer</a:t>
            </a:r>
            <a:endParaRPr lang="en-US" sz="1600" b="1" dirty="0"/>
          </a:p>
          <a:p>
            <a:endParaRPr lang="en-US" sz="1400" dirty="0"/>
          </a:p>
          <a:p>
            <a:r>
              <a:rPr lang="en-US" sz="1600" b="1" dirty="0" err="1"/>
              <a:t>Inhuur</a:t>
            </a:r>
            <a:r>
              <a:rPr lang="en-US" sz="1600" b="1" dirty="0"/>
              <a:t>, partner of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err="1" smtClean="0"/>
              <a:t>ondernemer</a:t>
            </a:r>
            <a:endParaRPr lang="en-US" sz="1600" b="1" dirty="0"/>
          </a:p>
          <a:p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1600" b="1" dirty="0" smtClean="0"/>
              <a:t>Data </a:t>
            </a:r>
            <a:r>
              <a:rPr lang="nl-NL" sz="1600" b="1" dirty="0"/>
              <a:t>bron eigenaar</a:t>
            </a:r>
          </a:p>
          <a:p>
            <a:endParaRPr lang="nl-NL" sz="1400" dirty="0"/>
          </a:p>
          <a:p>
            <a:r>
              <a:rPr lang="nl-NL" sz="1600" b="1" dirty="0"/>
              <a:t>Basis Data </a:t>
            </a:r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1600" b="1" dirty="0" smtClean="0"/>
              <a:t>Infrastructuur</a:t>
            </a:r>
            <a:endParaRPr lang="nl-NL" sz="1600" b="1" dirty="0"/>
          </a:p>
          <a:p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1600" b="1" dirty="0" smtClean="0"/>
              <a:t>…(</a:t>
            </a:r>
            <a:r>
              <a:rPr lang="nl-NL" sz="1600" b="1" dirty="0" err="1"/>
              <a:t>ntb</a:t>
            </a:r>
            <a:r>
              <a:rPr lang="nl-NL" sz="1600" b="1" dirty="0"/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F10F82-14CE-47BB-ADA7-B2C586A3A954}"/>
              </a:ext>
            </a:extLst>
          </p:cNvPr>
          <p:cNvSpPr/>
          <p:nvPr/>
        </p:nvSpPr>
        <p:spPr>
          <a:xfrm>
            <a:off x="252917" y="1371615"/>
            <a:ext cx="340467" cy="272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793BC7-1095-4427-9D6B-84484A2A6447}"/>
              </a:ext>
            </a:extLst>
          </p:cNvPr>
          <p:cNvSpPr/>
          <p:nvPr/>
        </p:nvSpPr>
        <p:spPr>
          <a:xfrm>
            <a:off x="276017" y="1988551"/>
            <a:ext cx="340467" cy="2723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F39CF3-67CD-44B5-9AD7-A90B04871ECC}"/>
              </a:ext>
            </a:extLst>
          </p:cNvPr>
          <p:cNvSpPr/>
          <p:nvPr/>
        </p:nvSpPr>
        <p:spPr>
          <a:xfrm>
            <a:off x="276018" y="2548662"/>
            <a:ext cx="340467" cy="2723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CCE395-EFD6-48CA-8E63-9290EE7956E3}"/>
              </a:ext>
            </a:extLst>
          </p:cNvPr>
          <p:cNvSpPr/>
          <p:nvPr/>
        </p:nvSpPr>
        <p:spPr>
          <a:xfrm>
            <a:off x="288167" y="3164760"/>
            <a:ext cx="340467" cy="272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49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6410" y="1493553"/>
            <a:ext cx="112774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i="1" dirty="0" smtClean="0">
                <a:solidFill>
                  <a:schemeClr val="bg1">
                    <a:lumMod val="50000"/>
                  </a:schemeClr>
                </a:solidFill>
              </a:rPr>
              <a:t>‘We 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willen aantonen dat de samenwerking van digitale initiatieven werkt en toegevoegde waarde levert aan de bovenliggende acties zoals 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duurzaamheid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beter benutten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l-NL" sz="4000" b="1" i="1" dirty="0" err="1">
                <a:solidFill>
                  <a:schemeClr val="bg1">
                    <a:lumMod val="50000"/>
                  </a:schemeClr>
                </a:solidFill>
              </a:rPr>
              <a:t>modal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 shift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l-NL" sz="4000" b="1" i="1" dirty="0" err="1">
                <a:solidFill>
                  <a:schemeClr val="bg1">
                    <a:lumMod val="50000"/>
                  </a:schemeClr>
                </a:solidFill>
              </a:rPr>
              <a:t>just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 in time 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en het 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terugbrengen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 van het nog steeds te grote percentage </a:t>
            </a:r>
            <a:r>
              <a:rPr lang="nl-NL" sz="4000" b="1" i="1" dirty="0">
                <a:solidFill>
                  <a:schemeClr val="bg1">
                    <a:lumMod val="50000"/>
                  </a:schemeClr>
                </a:solidFill>
              </a:rPr>
              <a:t>lege km</a:t>
            </a:r>
            <a:r>
              <a:rPr lang="nl-NL" sz="4000" i="1" dirty="0">
                <a:solidFill>
                  <a:schemeClr val="bg1">
                    <a:lumMod val="50000"/>
                  </a:schemeClr>
                </a:solidFill>
              </a:rPr>
              <a:t>. Alle relevante partijen nemen deel aan de data uitwisseling op dit unieke platform</a:t>
            </a:r>
            <a:r>
              <a:rPr lang="nl-NL" sz="4000" i="1" dirty="0" smtClean="0">
                <a:solidFill>
                  <a:schemeClr val="bg1">
                    <a:lumMod val="50000"/>
                  </a:schemeClr>
                </a:solidFill>
              </a:rPr>
              <a:t>.’</a:t>
            </a:r>
            <a:endParaRPr lang="nl-NL" sz="4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3" y="209550"/>
            <a:ext cx="11885797" cy="6648450"/>
          </a:xfrm>
        </p:spPr>
      </p:pic>
    </p:spTree>
    <p:extLst>
      <p:ext uri="{BB962C8B-B14F-4D97-AF65-F5344CB8AC3E}">
        <p14:creationId xmlns:p14="http://schemas.microsoft.com/office/powerpoint/2010/main" val="14301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014" y="815955"/>
            <a:ext cx="9144000" cy="704193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rgbClr val="F26624"/>
                </a:solidFill>
              </a:rPr>
              <a:t>Huidige situatie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14" y="1377373"/>
            <a:ext cx="4931056" cy="5117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5572" y="1752488"/>
            <a:ext cx="58114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Geeft een overzicht over de ligplaats; onder andere afmetingen en aantal kegels.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Biedt inzicht in hoeveel schepen binnen de ligplaats aanwezig zijn.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Geeft in een percentage aan hoe vol de ligplaats is.</a:t>
            </a:r>
          </a:p>
        </p:txBody>
      </p:sp>
    </p:spTree>
    <p:extLst>
      <p:ext uri="{BB962C8B-B14F-4D97-AF65-F5344CB8AC3E}">
        <p14:creationId xmlns:p14="http://schemas.microsoft.com/office/powerpoint/2010/main" val="727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377" y="816399"/>
            <a:ext cx="9144000" cy="704193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rgbClr val="F26624"/>
                </a:solidFill>
              </a:rPr>
              <a:t>Toevoegingen nieuwe systeem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917" y="1675546"/>
            <a:ext cx="58441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Laat de positie zien van schepen op de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Dit geeft een duidelijker beeld van de drukte op een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Hierdoor wordt het gemakkelijker voor schippers of er nog ruimte is voor hun schip op de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Hiermee zorgt het voor een effectiever en efficiënter gebruik van ligplaatsen op de corridor.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98"/>
          <a:stretch/>
        </p:blipFill>
        <p:spPr>
          <a:xfrm>
            <a:off x="1068547" y="1388390"/>
            <a:ext cx="4934435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49134" y="1664529"/>
            <a:ext cx="6149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Laat de positie zien van schepen op de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Dit geeft een duidelijker beeld van de drukte op een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Hierdoor wordt het gemakkelijker voor schippers of er nog ruimte is voor hun schip op de ligplaats.</a:t>
            </a:r>
          </a:p>
          <a:p>
            <a:pPr marL="285750" indent="-285750">
              <a:buFont typeface="Arial" charset="0"/>
              <a:buChar char="•"/>
            </a:pP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Hiermee zorgt het voor een effectiever en efficiënter gebruik van ligplaatsen op de corridor.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5"/>
          <a:stretch/>
        </p:blipFill>
        <p:spPr>
          <a:xfrm>
            <a:off x="581876" y="1135766"/>
            <a:ext cx="5167258" cy="536224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549515" y="3173505"/>
            <a:ext cx="355001" cy="63399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93033" y="3173504"/>
            <a:ext cx="85955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prstClr val="black"/>
                </a:solidFill>
              </a:rPr>
              <a:t>Afstand: 60 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12" y="728790"/>
            <a:ext cx="9144000" cy="704193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rgbClr val="F26624"/>
                </a:solidFill>
              </a:rPr>
              <a:t>Toevoegingen nieuwe systeem </a:t>
            </a:r>
          </a:p>
        </p:txBody>
      </p:sp>
    </p:spTree>
    <p:extLst>
      <p:ext uri="{BB962C8B-B14F-4D97-AF65-F5344CB8AC3E}">
        <p14:creationId xmlns:p14="http://schemas.microsoft.com/office/powerpoint/2010/main" val="11304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76CF69A-0A45-4932-BB03-6A91A7C1F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12" y="3395078"/>
            <a:ext cx="2305420" cy="815121"/>
          </a:xfrm>
          <a:prstGeom prst="rect">
            <a:avLst/>
          </a:prstGeom>
        </p:spPr>
      </p:pic>
      <p:pic>
        <p:nvPicPr>
          <p:cNvPr id="5" name="Afbeelding 4" descr="Afbeelding met buiten&#10;&#10;Automatisch gegenereerde beschrijving">
            <a:extLst>
              <a:ext uri="{FF2B5EF4-FFF2-40B4-BE49-F238E27FC236}">
                <a16:creationId xmlns:a16="http://schemas.microsoft.com/office/drawing/2014/main" id="{2F6FD710-FF47-4B31-A589-ADB12D6AC5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35" y="5146230"/>
            <a:ext cx="1073848" cy="1073848"/>
          </a:xfrm>
          <a:prstGeom prst="rect">
            <a:avLst/>
          </a:prstGeom>
        </p:spPr>
      </p:pic>
      <p:pic>
        <p:nvPicPr>
          <p:cNvPr id="7" name="Afbeelding 6" descr="Afbeelding met dier&#10;&#10;Automatisch gegenereerde beschrijving">
            <a:extLst>
              <a:ext uri="{FF2B5EF4-FFF2-40B4-BE49-F238E27FC236}">
                <a16:creationId xmlns:a16="http://schemas.microsoft.com/office/drawing/2014/main" id="{82345B32-FC2E-40B9-AB58-D12F569F29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4" y="770280"/>
            <a:ext cx="2369668" cy="125592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459342BB-9D40-4C3C-B99C-82F3D44844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252" y="2340620"/>
            <a:ext cx="2791204" cy="867912"/>
          </a:xfrm>
          <a:prstGeom prst="rect">
            <a:avLst/>
          </a:prstGeom>
        </p:spPr>
      </p:pic>
      <p:pic>
        <p:nvPicPr>
          <p:cNvPr id="11" name="Afbeelding 10" descr="Afbeelding met illustratie&#10;&#10;Automatisch gegenereerde beschrijving">
            <a:extLst>
              <a:ext uri="{FF2B5EF4-FFF2-40B4-BE49-F238E27FC236}">
                <a16:creationId xmlns:a16="http://schemas.microsoft.com/office/drawing/2014/main" id="{E114D254-E53E-4B8A-AAF6-06004DA39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82" y="4390600"/>
            <a:ext cx="3320479" cy="57292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F9D29AE-435E-440B-80DE-7113E34569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252" y="1008678"/>
            <a:ext cx="2417297" cy="1017526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9689082-B0CB-4480-8386-239A3FD648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9" y="2312373"/>
            <a:ext cx="3468567" cy="1389415"/>
          </a:xfrm>
          <a:prstGeom prst="rect">
            <a:avLst/>
          </a:prstGeom>
        </p:spPr>
      </p:pic>
      <p:pic>
        <p:nvPicPr>
          <p:cNvPr id="17" name="Afbeelding 16" descr="Afbeelding met illustratie&#10;&#10;Automatisch gegenereerde beschrijving">
            <a:extLst>
              <a:ext uri="{FF2B5EF4-FFF2-40B4-BE49-F238E27FC236}">
                <a16:creationId xmlns:a16="http://schemas.microsoft.com/office/drawing/2014/main" id="{D4552843-2F91-484A-8A83-7B3AD17680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000" y="2307099"/>
            <a:ext cx="3599688" cy="71932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1886FC6-FBB0-4F5F-B17E-0831E1E0594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76" b="36392"/>
          <a:stretch/>
        </p:blipFill>
        <p:spPr>
          <a:xfrm>
            <a:off x="7541000" y="5469347"/>
            <a:ext cx="3069002" cy="561425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6C7D621-CEAC-4615-B90D-F1F32B49AD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6" y="5097676"/>
            <a:ext cx="2175156" cy="1254455"/>
          </a:xfrm>
          <a:prstGeom prst="rect">
            <a:avLst/>
          </a:prstGeom>
        </p:spPr>
      </p:pic>
      <p:pic>
        <p:nvPicPr>
          <p:cNvPr id="25" name="Afbeelding 24" descr="Afbeelding met boom&#10;&#10;Automatisch gegenereerde beschrijving">
            <a:extLst>
              <a:ext uri="{FF2B5EF4-FFF2-40B4-BE49-F238E27FC236}">
                <a16:creationId xmlns:a16="http://schemas.microsoft.com/office/drawing/2014/main" id="{B3AD92FE-0B23-4C0C-81F7-F71527A0E1F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441" y="3108670"/>
            <a:ext cx="1984397" cy="735550"/>
          </a:xfrm>
          <a:prstGeom prst="rect">
            <a:avLst/>
          </a:prstGeom>
        </p:spPr>
      </p:pic>
      <p:pic>
        <p:nvPicPr>
          <p:cNvPr id="27" name="Afbeelding 26" descr="Afbeelding met illustratie&#10;&#10;Automatisch gegenereerde beschrijving">
            <a:extLst>
              <a:ext uri="{FF2B5EF4-FFF2-40B4-BE49-F238E27FC236}">
                <a16:creationId xmlns:a16="http://schemas.microsoft.com/office/drawing/2014/main" id="{C47F8C93-FB20-4222-8A39-F8AF9AA700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55" y="4154142"/>
            <a:ext cx="2606182" cy="989535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F3B8940B-D629-4A91-9A89-8A4E9F6328F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734" y="3875638"/>
            <a:ext cx="1862551" cy="1537778"/>
          </a:xfrm>
          <a:prstGeom prst="rect">
            <a:avLst/>
          </a:prstGeom>
        </p:spPr>
      </p:pic>
      <p:pic>
        <p:nvPicPr>
          <p:cNvPr id="1026" name="Picture 2" descr="http://www.spuitdoppenkeuze.nl/system/comfy/cms/files/files/000/000/014/original/Infrastructuur-Waterstaat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884" y="2704481"/>
            <a:ext cx="2730850" cy="111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52" y="1111781"/>
            <a:ext cx="3353058" cy="111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ppt/theme/theme2.xml><?xml version="1.0" encoding="utf-8"?>
<a:theme xmlns:a="http://schemas.openxmlformats.org/drawingml/2006/main" name="1_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ppt/theme/theme3.xml><?xml version="1.0" encoding="utf-8"?>
<a:theme xmlns:a="http://schemas.openxmlformats.org/drawingml/2006/main" name="2_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ppt/theme/theme4.xml><?xml version="1.0" encoding="utf-8"?>
<a:theme xmlns:a="http://schemas.openxmlformats.org/drawingml/2006/main" name="3_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ppt/theme/theme5.xml><?xml version="1.0" encoding="utf-8"?>
<a:theme xmlns:a="http://schemas.openxmlformats.org/drawingml/2006/main" name="4_Topcorridors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00000"/>
      </a:hlink>
      <a:folHlink>
        <a:srgbClr val="96A9A9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" id="{0AB1111C-5576-4A0D-82D7-8CFC4B2B3C45}" vid="{C09E6DEF-B3DD-441E-8020-92C811A62E6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Breedbeeld</PresentationFormat>
  <Paragraphs>60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5</vt:i4>
      </vt:variant>
      <vt:variant>
        <vt:lpstr>Diatitels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Topcorridors</vt:lpstr>
      <vt:lpstr>1_Topcorridors</vt:lpstr>
      <vt:lpstr>2_Topcorridors</vt:lpstr>
      <vt:lpstr>3_Topcorridors</vt:lpstr>
      <vt:lpstr>4_Topcorridors</vt:lpstr>
      <vt:lpstr>        actie (BLIS 2.0) digitalisering vaarwegen</vt:lpstr>
      <vt:lpstr>PLATFORM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Hamelynck, Twan</dc:creator>
  <cp:lastModifiedBy>Voll, M.A.S. (Margaret) - BSK</cp:lastModifiedBy>
  <cp:revision>21</cp:revision>
  <cp:lastPrinted>2019-09-23T15:31:40Z</cp:lastPrinted>
  <dcterms:created xsi:type="dcterms:W3CDTF">2019-09-21T09:03:03Z</dcterms:created>
  <dcterms:modified xsi:type="dcterms:W3CDTF">2019-10-02T13:39:16Z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dc6f62-bb58-4b94-b6ca-9af54699d31b_Enabled">
    <vt:lpwstr>True</vt:lpwstr>
  </property>
  <property fmtid="{D5CDD505-2E9C-101B-9397-08002B2CF9AE}" pid="3" name="MSIP_Label_d2dc6f62-bb58-4b94-b6ca-9af54699d31b_SiteId">
    <vt:lpwstr>00000000-0000-0000-0000-000000000000</vt:lpwstr>
  </property>
  <property fmtid="{D5CDD505-2E9C-101B-9397-08002B2CF9AE}" pid="4" name="MSIP_Label_d2dc6f62-bb58-4b94-b6ca-9af54699d31b_Owner">
    <vt:lpwstr>twan.hamelynck@kpn.com</vt:lpwstr>
  </property>
  <property fmtid="{D5CDD505-2E9C-101B-9397-08002B2CF9AE}" pid="5" name="MSIP_Label_d2dc6f62-bb58-4b94-b6ca-9af54699d31b_SetDate">
    <vt:lpwstr>2019-09-21T09:39:55.1878649Z</vt:lpwstr>
  </property>
  <property fmtid="{D5CDD505-2E9C-101B-9397-08002B2CF9AE}" pid="6" name="MSIP_Label_d2dc6f62-bb58-4b94-b6ca-9af54699d31b_Name">
    <vt:lpwstr>Intern gebruik</vt:lpwstr>
  </property>
  <property fmtid="{D5CDD505-2E9C-101B-9397-08002B2CF9AE}" pid="7" name="MSIP_Label_d2dc6f62-bb58-4b94-b6ca-9af54699d31b_Application">
    <vt:lpwstr>Microsoft Azure Information Protection</vt:lpwstr>
  </property>
  <property fmtid="{D5CDD505-2E9C-101B-9397-08002B2CF9AE}" pid="8" name="MSIP_Label_d2dc6f62-bb58-4b94-b6ca-9af54699d31b_ActionId">
    <vt:lpwstr>3b5f3db2-d658-434b-a035-fe625cb2a57f</vt:lpwstr>
  </property>
  <property fmtid="{D5CDD505-2E9C-101B-9397-08002B2CF9AE}" pid="9" name="MSIP_Label_d2dc6f62-bb58-4b94-b6ca-9af54699d31b_Extended_MSFT_Method">
    <vt:lpwstr>Automatic</vt:lpwstr>
  </property>
  <property fmtid="{D5CDD505-2E9C-101B-9397-08002B2CF9AE}" pid="10" name="Sensitivity">
    <vt:lpwstr>Intern gebruik</vt:lpwstr>
  </property>
</Properties>
</file>